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Inter"/>
      <p:regular r:id="rId22"/>
      <p:bold r:id="rId23"/>
      <p:italic r:id="rId24"/>
      <p:boldItalic r:id="rId25"/>
    </p:embeddedFont>
    <p:embeddedFont>
      <p:font typeface="Space Grotesk SemiBold"/>
      <p:regular r:id="rId26"/>
      <p:bold r:id="rId27"/>
    </p:embeddedFont>
    <p:embeddedFont>
      <p:font typeface="Roboto Mono"/>
      <p:regular r:id="rId28"/>
      <p:bold r:id="rId29"/>
      <p:italic r:id="rId30"/>
      <p:boldItalic r:id="rId31"/>
    </p:embeddedFont>
    <p:embeddedFont>
      <p:font typeface="Inter Medium"/>
      <p:regular r:id="rId32"/>
      <p:bold r:id="rId33"/>
      <p:italic r:id="rId34"/>
      <p:boldItalic r:id="rId35"/>
    </p:embeddedFont>
    <p:embeddedFont>
      <p:font typeface="Space Grotesk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22" Type="http://schemas.openxmlformats.org/officeDocument/2006/relationships/font" Target="fonts/Inter-regular.fntdata"/><Relationship Id="rId21" Type="http://schemas.openxmlformats.org/officeDocument/2006/relationships/font" Target="fonts/Nunito-boldItalic.fntdata"/><Relationship Id="rId24" Type="http://schemas.openxmlformats.org/officeDocument/2006/relationships/font" Target="fonts/Inter-italic.fntdata"/><Relationship Id="rId23" Type="http://schemas.openxmlformats.org/officeDocument/2006/relationships/font" Target="fonts/Inter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aceGroteskSemiBold-regular.fntdata"/><Relationship Id="rId25" Type="http://schemas.openxmlformats.org/officeDocument/2006/relationships/font" Target="fonts/Inter-boldItalic.fntdata"/><Relationship Id="rId28" Type="http://schemas.openxmlformats.org/officeDocument/2006/relationships/font" Target="fonts/RobotoMono-regular.fntdata"/><Relationship Id="rId27" Type="http://schemas.openxmlformats.org/officeDocument/2006/relationships/font" Target="fonts/SpaceGrotesk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33" Type="http://schemas.openxmlformats.org/officeDocument/2006/relationships/font" Target="fonts/InterMedium-bold.fntdata"/><Relationship Id="rId10" Type="http://schemas.openxmlformats.org/officeDocument/2006/relationships/slide" Target="slides/slide5.xml"/><Relationship Id="rId32" Type="http://schemas.openxmlformats.org/officeDocument/2006/relationships/font" Target="fonts/InterMedium-regular.fntdata"/><Relationship Id="rId13" Type="http://schemas.openxmlformats.org/officeDocument/2006/relationships/slide" Target="slides/slide8.xml"/><Relationship Id="rId35" Type="http://schemas.openxmlformats.org/officeDocument/2006/relationships/font" Target="fonts/Inter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InterMedium-italic.fntdata"/><Relationship Id="rId15" Type="http://schemas.openxmlformats.org/officeDocument/2006/relationships/slide" Target="slides/slide10.xml"/><Relationship Id="rId37" Type="http://schemas.openxmlformats.org/officeDocument/2006/relationships/font" Target="fonts/SpaceGrotesk-bold.fntdata"/><Relationship Id="rId14" Type="http://schemas.openxmlformats.org/officeDocument/2006/relationships/slide" Target="slides/slide9.xml"/><Relationship Id="rId36" Type="http://schemas.openxmlformats.org/officeDocument/2006/relationships/font" Target="fonts/SpaceGrotesk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Nunito-bold.fntdata"/><Relationship Id="rId18" Type="http://schemas.openxmlformats.org/officeDocument/2006/relationships/font" Target="fonts/Nunito-regular.fntdata"/></Relationships>
</file>

<file path=ppt/media/image1.jpg>
</file>

<file path=ppt/media/image10.jp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SLIDES_API156803029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SLIDES_API156803029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7159b3ef07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7159b3ef0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7159b3ef0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7159b3ef0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SLIDES_API156803029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SLIDES_API156803029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SLIDES_API156803029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SLIDES_API156803029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SLIDES_API15680302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SLIDES_API15680302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SLIDES_API156803029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SLIDES_API156803029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SLIDES_API156803029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SLIDES_API156803029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SLIDES_API156803029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SLIDES_API156803029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SLIDES_API156803029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SLIDES_API156803029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SLIDES_API156803029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SLIDES_API156803029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 Image">
  <p:cSld name="TITLE_AND_BODY_1_1_2_3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13"/>
          <p:cNvSpPr txBox="1"/>
          <p:nvPr>
            <p:ph idx="1" type="body"/>
          </p:nvPr>
        </p:nvSpPr>
        <p:spPr>
          <a:xfrm>
            <a:off x="566250" y="2906174"/>
            <a:ext cx="32433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8" name="Google Shape;128;p13"/>
          <p:cNvSpPr txBox="1"/>
          <p:nvPr>
            <p:ph idx="2" type="body"/>
          </p:nvPr>
        </p:nvSpPr>
        <p:spPr>
          <a:xfrm>
            <a:off x="5226525" y="2906174"/>
            <a:ext cx="32433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9" name="Google Shape;129;p13"/>
          <p:cNvSpPr txBox="1"/>
          <p:nvPr>
            <p:ph idx="3" type="subTitle"/>
          </p:nvPr>
        </p:nvSpPr>
        <p:spPr>
          <a:xfrm>
            <a:off x="566250" y="2623379"/>
            <a:ext cx="3243300" cy="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30" name="Google Shape;130;p13"/>
          <p:cNvSpPr txBox="1"/>
          <p:nvPr>
            <p:ph idx="4" type="subTitle"/>
          </p:nvPr>
        </p:nvSpPr>
        <p:spPr>
          <a:xfrm>
            <a:off x="5226525" y="2609598"/>
            <a:ext cx="3243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31" name="Google Shape;131;p13"/>
          <p:cNvSpPr/>
          <p:nvPr>
            <p:ph idx="5" type="pic"/>
          </p:nvPr>
        </p:nvSpPr>
        <p:spPr>
          <a:xfrm>
            <a:off x="566250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13"/>
          <p:cNvSpPr/>
          <p:nvPr>
            <p:ph idx="6" type="pic"/>
          </p:nvPr>
        </p:nvSpPr>
        <p:spPr>
          <a:xfrm>
            <a:off x="5226525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  <p15:guide id="3" pos="3292">
          <p15:clr>
            <a:srgbClr val="E46962"/>
          </p15:clr>
        </p15:guide>
        <p15:guide id="4" orient="horz" pos="1636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">
  <p:cSld name="TITLE_AND_BODY_1_3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4"/>
          <p:cNvSpPr/>
          <p:nvPr>
            <p:ph idx="2" type="pic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14"/>
          <p:cNvSpPr txBox="1"/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7" name="Google Shape;137;p14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14"/>
          <p:cNvSpPr txBox="1"/>
          <p:nvPr>
            <p:ph idx="1" type="body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">
  <p:cSld name="TITLE_AND_BODY_1_3_1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5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2" name="Google Shape;142;p15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5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15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hyperlink" Target="https://docs.docker.com/get-docker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/>
              <a:t>Docker Foundations Recap</a:t>
            </a:r>
            <a:endParaRPr b="1" sz="3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139" l="0" r="0" t="19139"/>
          <a:stretch/>
        </p:blipFill>
        <p:spPr>
          <a:xfrm>
            <a:off x="4977275" y="0"/>
            <a:ext cx="4166699" cy="5143500"/>
          </a:xfrm>
          <a:prstGeom prst="rect">
            <a:avLst/>
          </a:prstGeom>
        </p:spPr>
      </p:pic>
      <p:sp>
        <p:nvSpPr>
          <p:cNvPr id="219" name="Google Shape;219;p25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Compose: Overview</a:t>
            </a:r>
            <a:endParaRPr/>
          </a:p>
        </p:txBody>
      </p:sp>
      <p:sp>
        <p:nvSpPr>
          <p:cNvPr id="220" name="Google Shape;220;p25"/>
          <p:cNvSpPr txBox="1"/>
          <p:nvPr>
            <p:ph idx="1" type="body"/>
          </p:nvPr>
        </p:nvSpPr>
        <p:spPr>
          <a:xfrm>
            <a:off x="566250" y="1382725"/>
            <a:ext cx="42945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docker-compose.yml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used to define and manage multi-container applications. It allows you to configure services, networks, and volumes.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Components: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Services: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Define individual containers that make up your application.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Networks: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Enable communication between containers, typically using a bridge network.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Volumes: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Provide persistent storage across container restarts using named volumes.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Health Checks: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Automatically monitor and report the health status of each service.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/>
        </p:nvSpPr>
        <p:spPr>
          <a:xfrm>
            <a:off x="566250" y="900825"/>
            <a:ext cx="7672800" cy="37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Container Lifecycle &amp; Image Cleanup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create</a:t>
            </a:r>
            <a:r>
              <a:rPr lang="en" sz="1100"/>
              <a:t> – Creates a container from an image without starting it.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start</a:t>
            </a:r>
            <a:r>
              <a:rPr lang="en" sz="1100"/>
              <a:t> – Starts a previously created or stopped container.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stop</a:t>
            </a:r>
            <a:r>
              <a:rPr lang="en" sz="1100"/>
              <a:t> – Gracefully stops a running container.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rm</a:t>
            </a:r>
            <a:r>
              <a:rPr lang="en" sz="1100"/>
              <a:t> – Removes a stopped container from the system.</a:t>
            </a:r>
            <a:br>
              <a:rPr lang="en" sz="1100"/>
            </a:b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Image Pruning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image prune</a:t>
            </a:r>
            <a:r>
              <a:rPr lang="en" sz="1100"/>
              <a:t> – Deletes unused (dangling) images to free up disk space.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Helps maintain a clean environment and improves overall efficiency.</a:t>
            </a:r>
            <a:br>
              <a:rPr lang="en" sz="1100"/>
            </a:b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26" name="Google Shape;226;p26"/>
          <p:cNvSpPr txBox="1"/>
          <p:nvPr/>
        </p:nvSpPr>
        <p:spPr>
          <a:xfrm>
            <a:off x="566250" y="40822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rPr>
              <a:t>Container Lifecycle</a:t>
            </a:r>
            <a:endParaRPr b="1" sz="2000">
              <a:solidFill>
                <a:schemeClr val="dk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27" name="Google Shape;2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0675" y="1610177"/>
            <a:ext cx="3388726" cy="181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/>
        </p:nvSpPr>
        <p:spPr>
          <a:xfrm>
            <a:off x="566250" y="900825"/>
            <a:ext cx="76728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Efficient Docker Workflow: Best Practices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Use </a:t>
            </a: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.dockerignore</a:t>
            </a:r>
            <a:b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00"/>
              <a:t> Exclude files and folders (e.g.,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.git</a:t>
            </a:r>
            <a:r>
              <a:rPr lang="en" sz="1100"/>
              <a:t>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node_modules</a:t>
            </a:r>
            <a:r>
              <a:rPr lang="en" sz="1100"/>
              <a:t>, logs) that shouldn't be in the image to speed up builds and reduce image size.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Keep Images Small</a:t>
            </a:r>
            <a:br>
              <a:rPr b="1" lang="en" sz="1100"/>
            </a:br>
            <a:r>
              <a:rPr lang="en" sz="1100"/>
              <a:t> Choose lightweight base images and install only essential dependencies.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Tag Versions Correctly</a:t>
            </a:r>
            <a:br>
              <a:rPr b="1" lang="en" sz="1100"/>
            </a:br>
            <a:r>
              <a:rPr lang="en" sz="1100"/>
              <a:t> Follow semantic versioning (e.g.,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v1.2.0</a:t>
            </a:r>
            <a:r>
              <a:rPr lang="en" sz="1100"/>
              <a:t>) instead of using only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latest</a:t>
            </a:r>
            <a:r>
              <a:rPr lang="en" sz="1100"/>
              <a:t> for better tracking and rollback.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Minimize Layers</a:t>
            </a:r>
            <a:br>
              <a:rPr b="1" lang="en" sz="1100"/>
            </a:br>
            <a:r>
              <a:rPr lang="en" sz="1100"/>
              <a:t> Combine related commands (like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RUN apt update &amp;&amp; apt install</a:t>
            </a:r>
            <a:r>
              <a:rPr lang="en" sz="1100"/>
              <a:t>) to reduce the number of layers and keep images lean.</a:t>
            </a:r>
            <a:br>
              <a:rPr lang="en" sz="1100"/>
            </a:b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/>
          </a:p>
        </p:txBody>
      </p:sp>
      <p:sp>
        <p:nvSpPr>
          <p:cNvPr id="233" name="Google Shape;233;p27"/>
          <p:cNvSpPr txBox="1"/>
          <p:nvPr/>
        </p:nvSpPr>
        <p:spPr>
          <a:xfrm>
            <a:off x="566250" y="408225"/>
            <a:ext cx="4294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rPr>
              <a:t>Best Practices for Docker</a:t>
            </a:r>
            <a:endParaRPr b="1" sz="2000">
              <a:solidFill>
                <a:schemeClr val="dk2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VMs vs Containers</a:t>
            </a:r>
            <a:endParaRPr/>
          </a:p>
        </p:txBody>
      </p:sp>
      <p:sp>
        <p:nvSpPr>
          <p:cNvPr id="155" name="Google Shape;155;p17"/>
          <p:cNvSpPr txBox="1"/>
          <p:nvPr>
            <p:ph idx="1" type="body"/>
          </p:nvPr>
        </p:nvSpPr>
        <p:spPr>
          <a:xfrm>
            <a:off x="566250" y="2906175"/>
            <a:ext cx="40056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VMs emulate an entire hardware stack, including the operating system, which introduces significant overhead and slower performance.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VM requires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dedicated CPU, memory, and storage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leading to high resource consumption.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While VMs offer strong isolation between environments, this comes at the cost of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efficiency and startup speed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 txBox="1"/>
          <p:nvPr>
            <p:ph idx="2" type="body"/>
          </p:nvPr>
        </p:nvSpPr>
        <p:spPr>
          <a:xfrm>
            <a:off x="5011975" y="2906175"/>
            <a:ext cx="40479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Containers share the host operating system kernel, which eliminates the need for full hardware emulation. This leads to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faster startup times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a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lightweight footprint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They consume fewer resources, allowing multiple containers to run efficiently on the same system.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shared architecture provides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 efficiency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while maintaining sufficient isolation for most use cases.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 txBox="1"/>
          <p:nvPr>
            <p:ph idx="3" type="subTitle"/>
          </p:nvPr>
        </p:nvSpPr>
        <p:spPr>
          <a:xfrm>
            <a:off x="566250" y="2623379"/>
            <a:ext cx="3243300" cy="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Space Grotesk"/>
                <a:ea typeface="Space Grotesk"/>
                <a:cs typeface="Space Grotesk"/>
                <a:sym typeface="Space Grotesk"/>
              </a:rPr>
              <a:t>VMs (Virtual Machines)</a:t>
            </a:r>
            <a:endParaRPr b="1" sz="15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58" name="Google Shape;158;p17"/>
          <p:cNvSpPr txBox="1"/>
          <p:nvPr>
            <p:ph idx="4" type="subTitle"/>
          </p:nvPr>
        </p:nvSpPr>
        <p:spPr>
          <a:xfrm>
            <a:off x="4997925" y="2609598"/>
            <a:ext cx="3243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Space Grotesk"/>
                <a:ea typeface="Space Grotesk"/>
                <a:cs typeface="Space Grotesk"/>
                <a:sym typeface="Space Grotesk"/>
              </a:rPr>
              <a:t>Containers</a:t>
            </a:r>
            <a:endParaRPr b="1" sz="15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59" name="Google Shape;159;p17"/>
          <p:cNvPicPr preferRelativeResize="0"/>
          <p:nvPr>
            <p:ph idx="5" type="pic"/>
          </p:nvPr>
        </p:nvPicPr>
        <p:blipFill rotWithShape="1">
          <a:blip r:embed="rId3">
            <a:alphaModFix/>
          </a:blip>
          <a:srcRect b="27670" l="0" r="0" t="27670"/>
          <a:stretch/>
        </p:blipFill>
        <p:spPr>
          <a:xfrm>
            <a:off x="566250" y="1189475"/>
            <a:ext cx="3833400" cy="1408200"/>
          </a:xfrm>
          <a:prstGeom prst="rect">
            <a:avLst/>
          </a:prstGeom>
        </p:spPr>
      </p:pic>
      <p:pic>
        <p:nvPicPr>
          <p:cNvPr id="160" name="Google Shape;160;p17"/>
          <p:cNvPicPr preferRelativeResize="0"/>
          <p:nvPr>
            <p:ph idx="6" type="pic"/>
          </p:nvPr>
        </p:nvPicPr>
        <p:blipFill rotWithShape="1">
          <a:blip r:embed="rId4">
            <a:alphaModFix/>
          </a:blip>
          <a:srcRect b="27670" l="0" r="0" t="27670"/>
          <a:stretch/>
        </p:blipFill>
        <p:spPr>
          <a:xfrm>
            <a:off x="5113125" y="1175725"/>
            <a:ext cx="3776876" cy="1408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Namespaces and Cgroups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566250" y="2906175"/>
            <a:ext cx="40059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Namespaces isolate system resources like process IDs (PID), network interfaces, and mount points. This ensures each container has its own view of these resources.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creating separate environm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nts for each container, namespaces provide strong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process-level isolation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prevent interference between containers, and enhance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system security and stability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 txBox="1"/>
          <p:nvPr>
            <p:ph idx="2" type="body"/>
          </p:nvPr>
        </p:nvSpPr>
        <p:spPr>
          <a:xfrm>
            <a:off x="5226525" y="2906175"/>
            <a:ext cx="35991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Cgroups manage and limit system resources such as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CPU, memory, and I/O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processes. They help enforce resource quotas, improve system stability, and prevent any single process from consuming excessive resources.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Cgroups v2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offers improved control and unified hierarchy, enabling more efficient and secure resource allocation.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 txBox="1"/>
          <p:nvPr>
            <p:ph idx="3" type="subTitle"/>
          </p:nvPr>
        </p:nvSpPr>
        <p:spPr>
          <a:xfrm>
            <a:off x="566250" y="2623379"/>
            <a:ext cx="3243300" cy="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Space Grotesk"/>
                <a:ea typeface="Space Grotesk"/>
                <a:cs typeface="Space Grotesk"/>
                <a:sym typeface="Space Grotesk"/>
              </a:rPr>
              <a:t>Namespaces</a:t>
            </a:r>
            <a:endParaRPr b="1" sz="150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69" name="Google Shape;169;p18"/>
          <p:cNvSpPr txBox="1"/>
          <p:nvPr>
            <p:ph idx="4" type="subTitle"/>
          </p:nvPr>
        </p:nvSpPr>
        <p:spPr>
          <a:xfrm>
            <a:off x="5226525" y="2609598"/>
            <a:ext cx="3243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Cgroups</a:t>
            </a:r>
            <a:endParaRPr sz="1500"/>
          </a:p>
        </p:txBody>
      </p:sp>
      <p:pic>
        <p:nvPicPr>
          <p:cNvPr id="170" name="Google Shape;170;p18"/>
          <p:cNvPicPr preferRelativeResize="0"/>
          <p:nvPr>
            <p:ph idx="5" type="pic"/>
          </p:nvPr>
        </p:nvPicPr>
        <p:blipFill rotWithShape="1">
          <a:blip r:embed="rId3">
            <a:alphaModFix/>
          </a:blip>
          <a:srcRect b="27670" l="0" r="0" t="27670"/>
          <a:stretch/>
        </p:blipFill>
        <p:spPr>
          <a:xfrm>
            <a:off x="566250" y="1189475"/>
            <a:ext cx="3599099" cy="1408200"/>
          </a:xfrm>
          <a:prstGeom prst="rect">
            <a:avLst/>
          </a:prstGeom>
        </p:spPr>
      </p:pic>
      <p:pic>
        <p:nvPicPr>
          <p:cNvPr id="171" name="Google Shape;171;p18"/>
          <p:cNvPicPr preferRelativeResize="0"/>
          <p:nvPr>
            <p:ph idx="6" type="pic"/>
          </p:nvPr>
        </p:nvPicPr>
        <p:blipFill rotWithShape="1">
          <a:blip r:embed="rId4">
            <a:alphaModFix/>
          </a:blip>
          <a:srcRect b="27670" l="0" r="0" t="27670"/>
          <a:stretch/>
        </p:blipFill>
        <p:spPr>
          <a:xfrm>
            <a:off x="5226525" y="1189475"/>
            <a:ext cx="3527401" cy="1408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139" l="0" r="0" t="19139"/>
          <a:stretch/>
        </p:blipFill>
        <p:spPr>
          <a:xfrm>
            <a:off x="0" y="0"/>
            <a:ext cx="4166699" cy="5143500"/>
          </a:xfrm>
          <a:prstGeom prst="rect">
            <a:avLst/>
          </a:prstGeom>
        </p:spPr>
      </p:pic>
      <p:sp>
        <p:nvSpPr>
          <p:cNvPr id="177" name="Google Shape;177;p19"/>
          <p:cNvSpPr txBox="1"/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Docker</a:t>
            </a:r>
            <a:endParaRPr/>
          </a:p>
        </p:txBody>
      </p: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Overview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is a containerization platform that bundles applications with all their dependencies, making them easy to run anywhere.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DevOps Role: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Streamlines deployment, scaling, and CI/CD workflows.</a:t>
            </a:r>
            <a:b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Problems Solved: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Eliminates environment mismatch issues (“works on my machine”), ensuring consistency and portability across systems.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139" l="0" r="0" t="19139"/>
          <a:stretch/>
        </p:blipFill>
        <p:spPr>
          <a:xfrm>
            <a:off x="4977275" y="0"/>
            <a:ext cx="4166699" cy="5143500"/>
          </a:xfrm>
          <a:prstGeom prst="rect">
            <a:avLst/>
          </a:prstGeom>
        </p:spPr>
      </p:pic>
      <p:sp>
        <p:nvSpPr>
          <p:cNvPr id="184" name="Google Shape;184;p20"/>
          <p:cNvSpPr txBox="1"/>
          <p:nvPr>
            <p:ph type="title"/>
          </p:nvPr>
        </p:nvSpPr>
        <p:spPr>
          <a:xfrm>
            <a:off x="566250" y="-1217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Installing Docker</a:t>
            </a:r>
            <a:endParaRPr/>
          </a:p>
        </p:txBody>
      </p:sp>
      <p:sp>
        <p:nvSpPr>
          <p:cNvPr id="185" name="Google Shape;185;p20"/>
          <p:cNvSpPr txBox="1"/>
          <p:nvPr>
            <p:ph idx="1" type="body"/>
          </p:nvPr>
        </p:nvSpPr>
        <p:spPr>
          <a:xfrm>
            <a:off x="566250" y="1001725"/>
            <a:ext cx="43098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Installation &amp; Verification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Installation: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can be installed on Windows, macOS, or Linux using the official Docker Desktop (Windows/macOS) or Docker Engine (Linux). Follow instructions from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https://docs.docker.com/get-docker.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Verification: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After installation, open a terminal or command prompt and run: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run hello-world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checks that Docker is working by running a test container that prints a confirmation message.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139" l="0" r="0" t="19139"/>
          <a:stretch/>
        </p:blipFill>
        <p:spPr>
          <a:xfrm>
            <a:off x="0" y="0"/>
            <a:ext cx="4166699" cy="5143500"/>
          </a:xfrm>
          <a:prstGeom prst="rect">
            <a:avLst/>
          </a:prstGeom>
        </p:spPr>
      </p:pic>
      <p:sp>
        <p:nvSpPr>
          <p:cNvPr id="191" name="Google Shape;191;p21"/>
          <p:cNvSpPr txBox="1"/>
          <p:nvPr>
            <p:ph type="title"/>
          </p:nvPr>
        </p:nvSpPr>
        <p:spPr>
          <a:xfrm>
            <a:off x="4651550" y="216425"/>
            <a:ext cx="40935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Insights from </a:t>
            </a:r>
            <a:r>
              <a:rPr lang="en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info</a:t>
            </a:r>
            <a:endParaRPr sz="2500"/>
          </a:p>
        </p:txBody>
      </p:sp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4651550" y="7731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Running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info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gives valuable details about your Docker setup, including: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Engine Version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Shows the installed Docker version.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Container &amp; Image Counts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Number of running, paused, stopped containers and total images.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Storage Driver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Type of file system driver used (e.g., overlay2).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Kernel Version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Indicates the OS kernel Docker is running on.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Security Options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Lists enabled features like seccomp, AppArmor, or SELinux.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2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1373682"/>
            <a:ext cx="4166699" cy="2396136"/>
          </a:xfrm>
          <a:prstGeom prst="rect">
            <a:avLst/>
          </a:prstGeom>
        </p:spPr>
      </p:pic>
      <p:sp>
        <p:nvSpPr>
          <p:cNvPr id="198" name="Google Shape;198;p22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Hello-World Demo</a:t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566250" y="1382725"/>
            <a:ext cx="4265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Command: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run --name hello-demo --rm -p 8080:80 hello-world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Flags Used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--name</a:t>
            </a:r>
            <a:r>
              <a:rPr lang="en"/>
              <a:t>: Assigns a name to the container.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-p</a:t>
            </a:r>
            <a:r>
              <a:rPr lang="en"/>
              <a:t>: Publishes a container’s port(s) to the host.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--rm</a:t>
            </a:r>
            <a:r>
              <a:rPr lang="en"/>
              <a:t>: Automatically removes the container when it exits.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Process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</a:t>
            </a:r>
            <a:r>
              <a:rPr lang="en"/>
              <a:t> </a:t>
            </a:r>
            <a:r>
              <a:rPr lang="en"/>
              <a:t>pulls the 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hello-world</a:t>
            </a:r>
            <a:r>
              <a:rPr lang="en"/>
              <a:t> image (if not local).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</a:t>
            </a:r>
            <a:r>
              <a:rPr lang="en"/>
              <a:t>t</a:t>
            </a:r>
            <a:r>
              <a:rPr lang="en"/>
              <a:t>es a new container.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Starts the container, which prints a message.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exits and is removed (due to 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--rm</a:t>
            </a:r>
            <a:r>
              <a:rPr lang="en"/>
              <a:t>).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3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639111"/>
            <a:ext cx="4166699" cy="3865278"/>
          </a:xfrm>
          <a:prstGeom prst="rect">
            <a:avLst/>
          </a:prstGeom>
        </p:spPr>
      </p:pic>
      <p:sp>
        <p:nvSpPr>
          <p:cNvPr id="205" name="Google Shape;205;p23"/>
          <p:cNvSpPr txBox="1"/>
          <p:nvPr>
            <p:ph type="title"/>
          </p:nvPr>
        </p:nvSpPr>
        <p:spPr>
          <a:xfrm>
            <a:off x="566250" y="-8837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a Basic Dockerfile</a:t>
            </a:r>
            <a:endParaRPr/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566250" y="665250"/>
            <a:ext cx="4093500" cy="39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Dockerfile Example Explained: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FROM node:14-alpine3.16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Uses a lightweight Node.js 14 image based on Alpine Linux.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WORKDIR /app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Sets the working directory inside the container to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/app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COPY . .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Copies all files from the current host directory to the container’s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/app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 npm install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Installs project dependencies.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CMD ["npm", "start"]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Runs t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 app using the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npm start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139" l="0" r="0" t="19139"/>
          <a:stretch/>
        </p:blipFill>
        <p:spPr>
          <a:xfrm>
            <a:off x="0" y="0"/>
            <a:ext cx="4166699" cy="5143500"/>
          </a:xfrm>
          <a:prstGeom prst="rect">
            <a:avLst/>
          </a:prstGeom>
        </p:spPr>
      </p:pic>
      <p:sp>
        <p:nvSpPr>
          <p:cNvPr id="212" name="Google Shape;212;p24"/>
          <p:cNvSpPr txBox="1"/>
          <p:nvPr>
            <p:ph type="title"/>
          </p:nvPr>
        </p:nvSpPr>
        <p:spPr>
          <a:xfrm>
            <a:off x="4651550" y="140225"/>
            <a:ext cx="40935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Multi-Stage Builds</a:t>
            </a:r>
            <a:endParaRPr/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4256000" y="773125"/>
            <a:ext cx="48534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Multi-stage builds separate the build process from the final runtime environment, allowing you to create optimized Docker images.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Concept: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one stage to compile/build the app, and a second stage to run it, keeping only what’s necessary.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Smaller Images: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images include only runtime dependencies, reducing size significantly.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Improved Security: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excluding build tools and unnecessary files, the image has a smaller attack surface.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Better Maintainability:</a:t>
            </a:r>
            <a:b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Clear separation of build and run stages makes it easier to manage and update dependencies.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